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2" r:id="rId4"/>
    <p:sldId id="263" r:id="rId5"/>
    <p:sldId id="264" r:id="rId6"/>
    <p:sldId id="265" r:id="rId7"/>
    <p:sldId id="266" r:id="rId8"/>
    <p:sldId id="267" r:id="rId9"/>
    <p:sldId id="257" r:id="rId10"/>
    <p:sldId id="258"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F6BCBE8-30B0-4476-8762-9236B142003A}" type="datetimeFigureOut">
              <a:rPr lang="en-US" smtClean="0"/>
              <a:pPr/>
              <a:t>12/4/2016</a:t>
            </a:fld>
            <a:endParaRPr lang="en-US" sz="1100" dirty="0">
              <a:solidFill>
                <a:schemeClr val="tx2"/>
              </a:solidFill>
            </a:endParaRPr>
          </a:p>
        </p:txBody>
      </p:sp>
      <p:sp>
        <p:nvSpPr>
          <p:cNvPr id="17" name="Footer Placeholder 16"/>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12/4/2016</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12/4/2016</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12/4/2016</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12/4/2016</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12/4/2016</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6BCBE8-30B0-4476-8762-9236B142003A}" type="datetimeFigureOut">
              <a:rPr lang="en-US" smtClean="0"/>
              <a:pPr/>
              <a:t>12/4/2016</a:t>
            </a:fld>
            <a:endParaRPr lang="en-US" sz="1100" dirty="0">
              <a:solidFill>
                <a:schemeClr val="tx2"/>
              </a:solidFill>
            </a:endParaRPr>
          </a:p>
        </p:txBody>
      </p:sp>
      <p:sp>
        <p:nvSpPr>
          <p:cNvPr id="8" name="Footer Placeholder 7"/>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6BCBE8-30B0-4476-8762-9236B142003A}" type="datetimeFigureOut">
              <a:rPr lang="en-US" smtClean="0"/>
              <a:pPr/>
              <a:t>12/4/2016</a:t>
            </a:fld>
            <a:endParaRPr lang="en-US" sz="1100" dirty="0">
              <a:solidFill>
                <a:schemeClr val="tx2"/>
              </a:solidFill>
            </a:endParaRPr>
          </a:p>
        </p:txBody>
      </p:sp>
      <p:sp>
        <p:nvSpPr>
          <p:cNvPr id="4" name="Footer Placeholder 3"/>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6BCBE8-30B0-4476-8762-9236B142003A}" type="datetimeFigureOut">
              <a:rPr lang="en-US" smtClean="0"/>
              <a:pPr/>
              <a:t>12/4/2016</a:t>
            </a:fld>
            <a:endParaRPr lang="en-US" sz="1100" dirty="0">
              <a:solidFill>
                <a:schemeClr val="tx2"/>
              </a:solidFill>
            </a:endParaRPr>
          </a:p>
        </p:txBody>
      </p:sp>
      <p:sp>
        <p:nvSpPr>
          <p:cNvPr id="3" name="Footer Placeholder 2"/>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12/4/2016</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F6BCBE8-30B0-4476-8762-9236B142003A}" type="datetimeFigureOut">
              <a:rPr lang="en-US" smtClean="0"/>
              <a:pPr/>
              <a:t>12/4/2016</a:t>
            </a:fld>
            <a:endParaRPr lang="en-US" sz="1100" dirty="0">
              <a:solidFill>
                <a:schemeClr val="tx2"/>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F6BCBE8-30B0-4476-8762-9236B142003A}" type="datetimeFigureOut">
              <a:rPr lang="en-US" smtClean="0"/>
              <a:pPr/>
              <a:t>12/4/2016</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ssc\Desktop\free-easter-powerpoint-background-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1771361" y="2967335"/>
            <a:ext cx="184730" cy="923330"/>
          </a:xfrm>
          <a:prstGeom prst="rect">
            <a:avLst/>
          </a:prstGeom>
          <a:noFill/>
        </p:spPr>
        <p:txBody>
          <a:bodyPr wrap="none" lIns="91440" tIns="45720" rIns="91440" bIns="45720">
            <a:spAutoFit/>
          </a:bodyPr>
          <a:lstStyle/>
          <a:p>
            <a:pPr algn="ct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Rectangle 3"/>
          <p:cNvSpPr/>
          <p:nvPr/>
        </p:nvSpPr>
        <p:spPr>
          <a:xfrm>
            <a:off x="1771361" y="1524000"/>
            <a:ext cx="7372639" cy="646331"/>
          </a:xfrm>
          <a:prstGeom prst="rect">
            <a:avLst/>
          </a:prstGeom>
          <a:noFill/>
        </p:spPr>
        <p:txBody>
          <a:bodyPr wrap="square" lIns="91440" tIns="45720" rIns="91440" bIns="45720">
            <a:spAutoFit/>
          </a:bodyPr>
          <a:lstStyle/>
          <a:p>
            <a:pPr algn="ctr"/>
            <a:r>
              <a:rPr lang="ar-SA" sz="3600" b="1" dirty="0" smtClean="0">
                <a:solidFill>
                  <a:srgbClr val="0070C0"/>
                </a:solidFill>
              </a:rPr>
              <a:t>بِسْمِ اللَّهِ الرَّحْمَنِ الرَّحِيمِ</a:t>
            </a:r>
            <a:endParaRPr lang="en-US" sz="3600" b="1" cap="all" spc="0"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1066801" y="1524000"/>
            <a:ext cx="7010400"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lgn="just" rtl="1">
              <a:buNone/>
            </a:pPr>
            <a:r>
              <a:rPr lang="ar-IQ" dirty="0" smtClean="0"/>
              <a:t>تظهرعلى غمد النخاعين وعلى مسافات منتظمة , مناطق متقطعة , يقترب فيها الغشاء العصبي ليصبح على تماس مع الحور .تعرف هذه المناطق المتقطعة بعقد رانفير </a:t>
            </a:r>
            <a:r>
              <a:rPr lang="en-US" dirty="0" smtClean="0"/>
              <a:t>nodes of </a:t>
            </a:r>
            <a:r>
              <a:rPr lang="en-US" dirty="0" err="1" smtClean="0"/>
              <a:t>Ranviers</a:t>
            </a:r>
            <a:endParaRPr lang="en-US" dirty="0" smtClean="0"/>
          </a:p>
          <a:p>
            <a:pPr lvl="0" algn="just" rtl="1">
              <a:buNone/>
            </a:pPr>
            <a:r>
              <a:rPr lang="ar-IQ" dirty="0" smtClean="0"/>
              <a:t>ان المسافة بين عقدتي رانفير متتاليتين والتي تغطى بخلية شوان بالقطعة بين العقد او السلامية </a:t>
            </a:r>
            <a:r>
              <a:rPr lang="en-US" dirty="0" smtClean="0"/>
              <a:t>Intermodal segment</a:t>
            </a:r>
            <a:r>
              <a:rPr lang="ar-IQ" dirty="0" smtClean="0"/>
              <a:t> .</a:t>
            </a:r>
            <a:endParaRPr lang="en-US" dirty="0" smtClean="0"/>
          </a:p>
          <a:p>
            <a:pPr lvl="0" algn="just" rtl="1">
              <a:buNone/>
            </a:pPr>
            <a:r>
              <a:rPr lang="ar-IQ" dirty="0" smtClean="0"/>
              <a:t>تظهر على الغمد النخاعيني للالياف المثبتة برابع اوكسيد الاوزميوم شقوق مائلة تعرف بشقوق شمت- لانترمان </a:t>
            </a:r>
            <a:r>
              <a:rPr lang="en-US" dirty="0" smtClean="0"/>
              <a:t>-</a:t>
            </a:r>
            <a:r>
              <a:rPr lang="en-US" dirty="0" err="1" smtClean="0"/>
              <a:t>Lanterman</a:t>
            </a:r>
            <a:r>
              <a:rPr lang="en-US" dirty="0" smtClean="0"/>
              <a:t> cleft Schmidt </a:t>
            </a:r>
          </a:p>
          <a:p>
            <a:pPr algn="just">
              <a:buNone/>
            </a:pPr>
            <a:r>
              <a:rPr lang="ar-IQ" dirty="0" smtClean="0"/>
              <a:t>ان خلية شوان تعمل على تجديد المحاور , كما ان لها القابلية على التهام حطام الخلايا التالفة . تحا الخلية قليلة التغصنات  </a:t>
            </a:r>
            <a:r>
              <a:rPr lang="en-US" dirty="0" err="1" smtClean="0"/>
              <a:t>Oligodendrocyte</a:t>
            </a:r>
            <a:r>
              <a:rPr lang="ar-IQ" dirty="0" smtClean="0"/>
              <a:t> محل خلية شوان في تكوين الغمد النخاعيني في الالياف العصبية للجهاز العصبي المركزي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ar-IQ" b="1" dirty="0" smtClean="0"/>
              <a:t>الالياف العصبية غير النخاعينية </a:t>
            </a:r>
            <a:endParaRPr lang="en-US" dirty="0" smtClean="0"/>
          </a:p>
          <a:p>
            <a:pPr algn="just" rtl="1">
              <a:buNone/>
            </a:pPr>
            <a:r>
              <a:rPr lang="ar-IQ" dirty="0" smtClean="0"/>
              <a:t>ينعدم في هذا النوع من الالياف العصبية غمد النخاعين , ومن ثم يوجد غمد شوان فقط , وتكون عقد رانفير غير واظحة . ان الالياف غير النخاعينية قد تحاط بغمد شوان كما في الاعصاب الشوكية او تكون عارية وهذا النوع يوجد في المادة السنجابية للدماغ والحبل الشوكي .</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rtl="1">
              <a:buNone/>
            </a:pPr>
            <a:r>
              <a:rPr lang="ar-IQ" b="1" dirty="0" smtClean="0"/>
              <a:t>تركيب العصب المحيطي </a:t>
            </a:r>
            <a:r>
              <a:rPr lang="en-US" b="1" dirty="0" smtClean="0"/>
              <a:t>The structure of peripheral nerve </a:t>
            </a:r>
            <a:endParaRPr lang="en-US" dirty="0" smtClean="0"/>
          </a:p>
          <a:p>
            <a:pPr algn="just" rtl="1">
              <a:buNone/>
            </a:pPr>
            <a:r>
              <a:rPr lang="ar-IQ" dirty="0" smtClean="0"/>
              <a:t>يتالف العصب المحيطي من عدد كبير من الالياف العصبية مرتبة في حزم يحيط بها غلاف من نسيج ضام كثيف وقوي مكون من الياف كولجينية طولية الترتيب واوعية دموية ولمفاوية ويدعى اللفافة العصبية الخارجية </a:t>
            </a:r>
            <a:r>
              <a:rPr lang="en-US" dirty="0" err="1" smtClean="0"/>
              <a:t>Epineurium</a:t>
            </a:r>
            <a:r>
              <a:rPr lang="ar-IQ" dirty="0" smtClean="0"/>
              <a:t>, اما مجموعة الالياف المرتبة في حزم </a:t>
            </a:r>
            <a:r>
              <a:rPr lang="en-US" dirty="0" smtClean="0"/>
              <a:t>Fascicles </a:t>
            </a:r>
            <a:r>
              <a:rPr lang="ar-IQ" dirty="0" smtClean="0"/>
              <a:t>فان كل حزمة تحاط بغلاف  ارق من اللفافة العصبية الخارجية  حيث يتكون من طبقات متحدة المركز تتكون كل منها من خلايا مسطحة يدعى اللفافة العصبية المحيطية </a:t>
            </a:r>
            <a:r>
              <a:rPr lang="en-US" dirty="0" err="1" smtClean="0"/>
              <a:t>perineurium</a:t>
            </a:r>
            <a:r>
              <a:rPr lang="ar-IQ" dirty="0" smtClean="0"/>
              <a:t> وتمتد من هذه اللفافة اشرطة من نسيج ضام رقيق مكون من الياف بيضاء وشبكية دقيقة حول الالياف العصبية وبينها مكونةة اللفافة العصبية الداخلية </a:t>
            </a:r>
            <a:r>
              <a:rPr lang="en-US" dirty="0" err="1" smtClean="0"/>
              <a:t>Endoneurium</a:t>
            </a:r>
            <a:r>
              <a:rPr lang="en-US" dirty="0" smtClean="0"/>
              <a:t> </a:t>
            </a:r>
            <a:r>
              <a:rPr lang="ar-IQ" dirty="0" smtClean="0"/>
              <a:t>. تقوم الالياف العصبية الواردة </a:t>
            </a:r>
            <a:r>
              <a:rPr lang="en-US" dirty="0" err="1" smtClean="0"/>
              <a:t>afferentnerve</a:t>
            </a:r>
            <a:r>
              <a:rPr lang="en-US" dirty="0" smtClean="0"/>
              <a:t> fibers</a:t>
            </a:r>
            <a:r>
              <a:rPr lang="ar-IQ" dirty="0" smtClean="0"/>
              <a:t> بحمل المعلومات من داخل الجسم ومحيطه الى الجهاز العصبي المركزي .فيما تنقل الالياف العصبية الصادرة الاجابة من الجهاز العصبي المركزي الى الاعضاء المستجيبة مثل العضلات . تدعى الاعصاب المكونة من الياف عصبية واردة بالاعصاب الحسية </a:t>
            </a:r>
            <a:r>
              <a:rPr lang="en-US" dirty="0" smtClean="0"/>
              <a:t>Sensory nerve  </a:t>
            </a:r>
            <a:r>
              <a:rPr lang="ar-IQ" dirty="0" smtClean="0"/>
              <a:t>اما الاعصاب المكونة من الياف عصبية صادرةة فتسمى با لاعصاب الحركية </a:t>
            </a:r>
            <a:r>
              <a:rPr lang="en-US" dirty="0" smtClean="0"/>
              <a:t>Motor nerve</a:t>
            </a:r>
            <a:r>
              <a:rPr lang="ar-IQ" dirty="0" smtClean="0"/>
              <a:t> ويطلق مصطلح الاعصاب المختلط </a:t>
            </a:r>
            <a:r>
              <a:rPr lang="en-US" dirty="0" smtClean="0"/>
              <a:t>Mixed nerve </a:t>
            </a:r>
            <a:r>
              <a:rPr lang="ar-IQ" dirty="0" smtClean="0"/>
              <a:t> على الاعصاب المكونة من الياف حركية واخرى حسية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ctr" rtl="1">
              <a:buNone/>
            </a:pPr>
            <a:r>
              <a:rPr lang="ar-IQ" b="1" dirty="0" smtClean="0"/>
              <a:t>العقدة العصبية </a:t>
            </a:r>
            <a:r>
              <a:rPr lang="en-US" b="1" dirty="0" smtClean="0"/>
              <a:t>Nervous </a:t>
            </a:r>
            <a:r>
              <a:rPr lang="en-US" b="1" dirty="0" err="1" smtClean="0"/>
              <a:t>gangalion</a:t>
            </a:r>
            <a:endParaRPr lang="en-US" dirty="0" smtClean="0"/>
          </a:p>
          <a:p>
            <a:pPr algn="just">
              <a:buNone/>
            </a:pPr>
            <a:r>
              <a:rPr lang="ar-IQ" b="1" dirty="0" smtClean="0"/>
              <a:t>العقدة العصبية :-</a:t>
            </a:r>
            <a:r>
              <a:rPr lang="ar-IQ" dirty="0" smtClean="0"/>
              <a:t> هي مجموعة من اجسام الخلايا العصبية والياف عصبية متجمعة في مكان خارج الجهاز العصبي المركزي ,تحاط بغلاف من نسيج ضام يدعى المحفظة </a:t>
            </a:r>
            <a:r>
              <a:rPr lang="en-US" dirty="0" smtClean="0"/>
              <a:t>Capsule</a:t>
            </a:r>
            <a:r>
              <a:rPr lang="ar-IQ" dirty="0" smtClean="0"/>
              <a:t> تمتدمنها شبكة من الياف دقيقة الى داخل العقدة .ان جسم الخلية العصبية في العقدة يحاط بغلاف مكون من طبقة واحدة من خلايا صغيرة يطلق عليها الخلايا القمرية </a:t>
            </a:r>
            <a:r>
              <a:rPr lang="en-US" dirty="0" smtClean="0"/>
              <a:t>Satellite cells</a:t>
            </a:r>
            <a:r>
              <a:rPr lang="ar-IQ" dirty="0" smtClean="0"/>
              <a:t> (الخلايا المحفظية </a:t>
            </a:r>
            <a:r>
              <a:rPr lang="en-US" dirty="0" smtClean="0"/>
              <a:t>Capsule cells</a:t>
            </a:r>
            <a:r>
              <a:rPr lang="ar-IQ" dirty="0" smtClean="0"/>
              <a:t>) وتستمرطبقة الخلايا القمرية مع غمد شوان المحيط ببروز الخلية العصبية وتحاط طبقة خلايا شوان بطبقة رقيقة جدا من نسيج ضام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rtl="1">
              <a:buNone/>
            </a:pPr>
            <a:r>
              <a:rPr lang="ar-IQ" b="1" dirty="0" smtClean="0"/>
              <a:t>تصنيف العقد العصبية </a:t>
            </a:r>
            <a:endParaRPr lang="en-US" dirty="0" smtClean="0"/>
          </a:p>
          <a:p>
            <a:pPr algn="just" rtl="1">
              <a:buNone/>
            </a:pPr>
            <a:r>
              <a:rPr lang="ar-IQ" dirty="0" smtClean="0"/>
              <a:t>تصنف العقد العصبية الى مجموعتين هما :-</a:t>
            </a:r>
            <a:endParaRPr lang="en-US" dirty="0" smtClean="0"/>
          </a:p>
          <a:p>
            <a:pPr lvl="0" algn="just" rtl="1">
              <a:buNone/>
            </a:pPr>
            <a:r>
              <a:rPr lang="ar-IQ" dirty="0" smtClean="0"/>
              <a:t>العقد الحسية </a:t>
            </a:r>
            <a:r>
              <a:rPr lang="en-US" dirty="0" smtClean="0"/>
              <a:t>Sensory ganglia </a:t>
            </a:r>
            <a:r>
              <a:rPr lang="ar-IQ" dirty="0" smtClean="0"/>
              <a:t>وتتميز بما ياتي :</a:t>
            </a:r>
            <a:endParaRPr lang="en-US" dirty="0" smtClean="0"/>
          </a:p>
          <a:p>
            <a:pPr algn="just" rtl="1">
              <a:buNone/>
            </a:pPr>
            <a:r>
              <a:rPr lang="ar-IQ" dirty="0" smtClean="0"/>
              <a:t>توجد على الجذور العصبية الظهرية او الخلفية للاعصاب الشوكية (تدعى العقد الشوكية </a:t>
            </a:r>
            <a:r>
              <a:rPr lang="en-US" dirty="0" smtClean="0"/>
              <a:t>Spinal ganglia</a:t>
            </a:r>
            <a:r>
              <a:rPr lang="ar-IQ" dirty="0" smtClean="0"/>
              <a:t>) او على الاعصاب القحفية وتدعى بالعقد القحفية </a:t>
            </a:r>
            <a:r>
              <a:rPr lang="en-US" dirty="0" smtClean="0"/>
              <a:t>Cranial ganglia</a:t>
            </a:r>
            <a:r>
              <a:rPr lang="ar-IQ" dirty="0" smtClean="0"/>
              <a:t>.ان اجسام الخلايا في العقدة تكون كبيرة ,كروية والخلية من النوع الاحادي القطب الكاذب , والخلايا يكون ترتيبها في العقدة بصورة مجاميع مفصولة عن بعضها بحزم من الالياف النخاعينية خصوصا حول محيط العقدة .</a:t>
            </a:r>
            <a:endParaRPr lang="en-US" dirty="0" smtClean="0"/>
          </a:p>
          <a:p>
            <a:pPr lvl="0" algn="just" rtl="1">
              <a:buNone/>
            </a:pPr>
            <a:r>
              <a:rPr lang="ar-IQ" dirty="0" smtClean="0"/>
              <a:t>العقد الذاتية</a:t>
            </a:r>
            <a:r>
              <a:rPr lang="en-US" dirty="0" smtClean="0"/>
              <a:t> Autonomic ganglia </a:t>
            </a:r>
            <a:r>
              <a:rPr lang="ar-IQ" dirty="0" smtClean="0"/>
              <a:t> وتتصف بانها تقسم الى :- </a:t>
            </a:r>
            <a:endParaRPr lang="en-US" dirty="0" smtClean="0"/>
          </a:p>
          <a:p>
            <a:pPr lvl="0" algn="just" rtl="1">
              <a:buNone/>
            </a:pPr>
            <a:r>
              <a:rPr lang="ar-IQ" dirty="0" smtClean="0"/>
              <a:t>ودية </a:t>
            </a:r>
            <a:r>
              <a:rPr lang="en-US" dirty="0" smtClean="0"/>
              <a:t>Sympathetic </a:t>
            </a:r>
            <a:r>
              <a:rPr lang="ar-IQ" dirty="0" smtClean="0"/>
              <a:t> وتقع على الجذعين الوديين الايمن والايسر </a:t>
            </a:r>
            <a:endParaRPr lang="en-US" dirty="0" smtClean="0"/>
          </a:p>
          <a:p>
            <a:pPr lvl="0" algn="just" rtl="1">
              <a:buNone/>
            </a:pPr>
            <a:r>
              <a:rPr lang="ar-IQ" dirty="0" smtClean="0"/>
              <a:t>لاودية </a:t>
            </a:r>
            <a:r>
              <a:rPr lang="en-US" dirty="0" smtClean="0"/>
              <a:t>Parasympathetic </a:t>
            </a:r>
            <a:r>
              <a:rPr lang="ar-IQ" dirty="0" smtClean="0"/>
              <a:t> وتدعى ايضا العقد داخل جدارية </a:t>
            </a:r>
            <a:r>
              <a:rPr lang="en-US" dirty="0" smtClean="0"/>
              <a:t>Intramural ganglia</a:t>
            </a:r>
            <a:r>
              <a:rPr lang="ar-IQ" dirty="0" smtClean="0"/>
              <a:t> تقع في الاحشاء اذ توجد في جدران القناة الهظمية .</a:t>
            </a:r>
            <a:endParaRPr lang="en-US" dirty="0" smtClean="0"/>
          </a:p>
          <a:p>
            <a:pPr algn="just" rtl="1">
              <a:buNone/>
            </a:pPr>
            <a:r>
              <a:rPr lang="ar-IQ" dirty="0" smtClean="0"/>
              <a:t>تكون اجسام الخلايا اصغر من مثيلاتها في النوع الاول والخلايا نجمية الشكل متعددة الاقطاب ومحاور الخلايا لانخاعينية والغلاف الخلوي غير كامل لقلة الخلايا القمرية والخلايا او الالياف غير مرتبة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ؤ</a:t>
            </a:r>
            <a:endParaRPr lang="en-US" dirty="0"/>
          </a:p>
        </p:txBody>
      </p:sp>
      <p:pic>
        <p:nvPicPr>
          <p:cNvPr id="5" name="Content Placeholder 4"/>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a:glow rad="228600">
              <a:schemeClr val="accent2">
                <a:satMod val="175000"/>
                <a:alpha val="40000"/>
              </a:schemeClr>
            </a:glow>
          </a:effectLst>
          <a:scene3d>
            <a:camera prst="perspectiveBelow"/>
            <a:lightRig rig="threePt" dir="t"/>
          </a:scene3d>
        </p:spPr>
      </p:pic>
      <p:sp>
        <p:nvSpPr>
          <p:cNvPr id="4" name="Rectangle 3"/>
          <p:cNvSpPr/>
          <p:nvPr/>
        </p:nvSpPr>
        <p:spPr>
          <a:xfrm>
            <a:off x="2091673" y="2967335"/>
            <a:ext cx="184731" cy="1569660"/>
          </a:xfrm>
          <a:prstGeom prst="rect">
            <a:avLst/>
          </a:prstGeom>
          <a:noFill/>
        </p:spPr>
        <p:txBody>
          <a:bodyPr wrap="none" lIns="91440" tIns="45720" rIns="91440" bIns="45720">
            <a:spAutoFit/>
          </a:bodyPr>
          <a:lstStyle/>
          <a:p>
            <a:pPr algn="ctr"/>
            <a:endParaRPr lang="en-US" sz="9600" b="1" cap="none" spc="0" dirty="0">
              <a:ln w="24500" cmpd="dbl">
                <a:solidFill>
                  <a:schemeClr val="accent2">
                    <a:shade val="85000"/>
                    <a:satMod val="155000"/>
                  </a:schemeClr>
                </a:solidFill>
                <a:prstDash val="solid"/>
                <a:miter lim="800000"/>
              </a:ln>
              <a:blipFill>
                <a:blip r:embed="rId3"/>
                <a:tile tx="0" ty="0" sx="100000" sy="100000" flip="none" algn="tl"/>
              </a:blipFill>
              <a:effectLst>
                <a:outerShdw blurRad="38100" dist="38100" dir="7020000" algn="tl">
                  <a:srgbClr val="000000">
                    <a:alpha val="35000"/>
                  </a:srgbClr>
                </a:outerShdw>
                <a:reflection blurRad="6350" stA="60000" endA="900" endPos="60000" dist="29997" dir="5400000" sy="-100000" algn="bl" rotWithShape="0"/>
              </a:effectLst>
            </a:endParaRPr>
          </a:p>
        </p:txBody>
      </p:sp>
      <p:sp>
        <p:nvSpPr>
          <p:cNvPr id="6" name="TextBox 5"/>
          <p:cNvSpPr txBox="1"/>
          <p:nvPr/>
        </p:nvSpPr>
        <p:spPr>
          <a:xfrm>
            <a:off x="2438400" y="2819400"/>
            <a:ext cx="4698723" cy="1200329"/>
          </a:xfrm>
          <a:prstGeom prst="rect">
            <a:avLst/>
          </a:prstGeom>
          <a:noFill/>
        </p:spPr>
        <p:txBody>
          <a:bodyPr wrap="none" rtlCol="0">
            <a:spAutoFit/>
          </a:bodyPr>
          <a:lstStyle/>
          <a:p>
            <a:pPr algn="ctr"/>
            <a:r>
              <a:rPr lang="en-US" sz="7200" b="1" i="1" dirty="0" smtClean="0">
                <a:solidFill>
                  <a:schemeClr val="accent2">
                    <a:lumMod val="75000"/>
                  </a:schemeClr>
                </a:solidFill>
                <a:latin typeface="Times New Roman" pitchFamily="18" charset="0"/>
                <a:cs typeface="Times New Roman" pitchFamily="18" charset="0"/>
              </a:rPr>
              <a:t>Thank you </a:t>
            </a:r>
            <a:endParaRPr lang="en-US" sz="7200" b="1" i="1" dirty="0">
              <a:solidFill>
                <a:schemeClr val="accent2">
                  <a:lumMod val="75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Point Star 1"/>
          <p:cNvSpPr/>
          <p:nvPr/>
        </p:nvSpPr>
        <p:spPr>
          <a:xfrm>
            <a:off x="0" y="-381000"/>
            <a:ext cx="9144000" cy="7239000"/>
          </a:xfrm>
          <a:prstGeom prst="star7">
            <a:avLst/>
          </a:prstGeom>
          <a:blipFill>
            <a:blip r:embed="rId2"/>
            <a:tile tx="0" ty="0" sx="100000" sy="100000" flip="none" algn="tl"/>
          </a:blipFill>
          <a:ln>
            <a:solidFill>
              <a:srgbClr val="00B0F0"/>
            </a:solidFill>
          </a:ln>
          <a:effectLst>
            <a:glow rad="101600">
              <a:srgbClr val="66FF99">
                <a:alpha val="60000"/>
              </a:srgbClr>
            </a:glow>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solidFill>
                <a:srgbClr val="FFC000"/>
              </a:solidFill>
              <a:latin typeface="FrankRuehl" pitchFamily="34" charset="-79"/>
              <a:ea typeface="BatangChe" pitchFamily="49" charset="-127"/>
              <a:cs typeface="FrankRuehl" pitchFamily="34" charset="-79"/>
            </a:endParaRPr>
          </a:p>
        </p:txBody>
      </p:sp>
      <p:sp>
        <p:nvSpPr>
          <p:cNvPr id="5" name="4-Point Star 4"/>
          <p:cNvSpPr/>
          <p:nvPr/>
        </p:nvSpPr>
        <p:spPr>
          <a:xfrm>
            <a:off x="304800" y="381000"/>
            <a:ext cx="914400" cy="914400"/>
          </a:xfrm>
          <a:prstGeom prst="star4">
            <a:avLst>
              <a:gd name="adj" fmla="val 1229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4-Point Star 5"/>
          <p:cNvSpPr/>
          <p:nvPr/>
        </p:nvSpPr>
        <p:spPr>
          <a:xfrm>
            <a:off x="5791200" y="0"/>
            <a:ext cx="914400" cy="914400"/>
          </a:xfrm>
          <a:prstGeom prst="star4">
            <a:avLst>
              <a:gd name="adj" fmla="val 1229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4-Point Star 7"/>
          <p:cNvSpPr/>
          <p:nvPr/>
        </p:nvSpPr>
        <p:spPr>
          <a:xfrm>
            <a:off x="609600" y="5257800"/>
            <a:ext cx="914400" cy="914400"/>
          </a:xfrm>
          <a:prstGeom prst="star4">
            <a:avLst>
              <a:gd name="adj" fmla="val 12295"/>
            </a:avLst>
          </a:prstGeom>
          <a:solidFill>
            <a:srgbClr val="FFFF0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4-Point Star 8"/>
          <p:cNvSpPr/>
          <p:nvPr/>
        </p:nvSpPr>
        <p:spPr>
          <a:xfrm>
            <a:off x="7772400" y="381000"/>
            <a:ext cx="914400" cy="914400"/>
          </a:xfrm>
          <a:prstGeom prst="star4">
            <a:avLst>
              <a:gd name="adj" fmla="val 1229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4-Point Star 9"/>
          <p:cNvSpPr/>
          <p:nvPr/>
        </p:nvSpPr>
        <p:spPr>
          <a:xfrm>
            <a:off x="8001000" y="2362200"/>
            <a:ext cx="914400" cy="914400"/>
          </a:xfrm>
          <a:prstGeom prst="star4">
            <a:avLst>
              <a:gd name="adj" fmla="val 1229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4-Point Star 10"/>
          <p:cNvSpPr/>
          <p:nvPr/>
        </p:nvSpPr>
        <p:spPr>
          <a:xfrm>
            <a:off x="0" y="2209800"/>
            <a:ext cx="914400" cy="914400"/>
          </a:xfrm>
          <a:prstGeom prst="star4">
            <a:avLst>
              <a:gd name="adj" fmla="val 1229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4-Point Star 11"/>
          <p:cNvSpPr/>
          <p:nvPr/>
        </p:nvSpPr>
        <p:spPr>
          <a:xfrm>
            <a:off x="7696200" y="5410200"/>
            <a:ext cx="914400" cy="914400"/>
          </a:xfrm>
          <a:prstGeom prst="star4">
            <a:avLst>
              <a:gd name="adj" fmla="val 12295"/>
            </a:avLst>
          </a:prstGeom>
          <a:solidFill>
            <a:srgbClr val="FFFF0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4-Point Star 12"/>
          <p:cNvSpPr/>
          <p:nvPr/>
        </p:nvSpPr>
        <p:spPr>
          <a:xfrm>
            <a:off x="2286000" y="0"/>
            <a:ext cx="914400" cy="914400"/>
          </a:xfrm>
          <a:prstGeom prst="star4">
            <a:avLst>
              <a:gd name="adj" fmla="val 1229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600201" y="1981200"/>
            <a:ext cx="6172200" cy="2308324"/>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ar-IQ" sz="3600" dirty="0" smtClean="0">
                <a:solidFill>
                  <a:schemeClr val="accent3"/>
                </a:solidFill>
              </a:rPr>
              <a:t>( </a:t>
            </a:r>
            <a:r>
              <a:rPr lang="ar-SA" sz="3600" b="1" dirty="0" smtClean="0">
                <a:solidFill>
                  <a:schemeClr val="accent3"/>
                </a:solidFill>
              </a:rPr>
              <a:t>سَنُرِيهِمْ آَيَاتِنَا فِي الْآَفَاقِ وَفِي أَنْفُسِهِمْ حَتَّى يَتَبَيَّنَ لَهُمْ أَنَّهُ الْحَقُّ ) [فصلت الاية53]</a:t>
            </a:r>
            <a:endParaRPr lang="en-US" sz="3600" b="1" cap="none" spc="0" dirty="0">
              <a:ln w="50800"/>
              <a:solidFill>
                <a:schemeClr val="accent3"/>
              </a:solidFill>
              <a:effectLst/>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wrap="square" lIns="91440" tIns="45720" rIns="91440" bIns="45720" numCol="1" anchorCtr="0" compatLnSpc="1">
            <a:prstTxWarp prst="textNoShape">
              <a:avLst/>
            </a:prstTxWarp>
          </a:bodyPr>
          <a:lstStyle/>
          <a:p>
            <a:pPr marR="0"/>
            <a:endParaRPr lang="en-US" cap="none" smtClean="0">
              <a:effectLst/>
            </a:endParaRPr>
          </a:p>
        </p:txBody>
      </p:sp>
      <p:sp>
        <p:nvSpPr>
          <p:cNvPr id="10243" name="Subtitle 2"/>
          <p:cNvSpPr>
            <a:spLocks noGrp="1"/>
          </p:cNvSpPr>
          <p:nvPr>
            <p:ph type="subTitle" idx="1"/>
          </p:nvPr>
        </p:nvSpPr>
        <p:spPr/>
        <p:txBody>
          <a:bodyPr/>
          <a:lstStyle/>
          <a:p>
            <a:pPr>
              <a:spcBef>
                <a:spcPct val="0"/>
              </a:spcBef>
            </a:pPr>
            <a:endParaRPr lang="en-US" smtClean="0"/>
          </a:p>
        </p:txBody>
      </p:sp>
      <p:pic>
        <p:nvPicPr>
          <p:cNvPr id="10244" name="Picture 2" descr="E:\free-animated-powerpoint-backgrounds-and-templates-640x464.jpg"/>
          <p:cNvPicPr>
            <a:picLocks noChangeAspect="1" noChangeArrowheads="1"/>
          </p:cNvPicPr>
          <p:nvPr/>
        </p:nvPicPr>
        <p:blipFill>
          <a:blip r:embed="rId2"/>
          <a:srcRect/>
          <a:stretch>
            <a:fillRect/>
          </a:stretch>
        </p:blipFill>
        <p:spPr bwMode="auto">
          <a:xfrm>
            <a:off x="0" y="0"/>
            <a:ext cx="9144000" cy="7239000"/>
          </a:xfrm>
          <a:prstGeom prst="rect">
            <a:avLst/>
          </a:prstGeom>
          <a:noFill/>
          <a:ln w="9525">
            <a:noFill/>
            <a:miter lim="800000"/>
            <a:headEnd/>
            <a:tailEnd/>
          </a:ln>
        </p:spPr>
      </p:pic>
      <p:sp>
        <p:nvSpPr>
          <p:cNvPr id="5" name="Rectangle 4"/>
          <p:cNvSpPr/>
          <p:nvPr/>
        </p:nvSpPr>
        <p:spPr>
          <a:xfrm>
            <a:off x="2285733" y="1066800"/>
            <a:ext cx="6858267" cy="1754326"/>
          </a:xfrm>
          <a:prstGeom prst="rect">
            <a:avLst/>
          </a:prstGeom>
          <a:noFill/>
        </p:spPr>
        <p:txBody>
          <a:bodyPr wrap="square" lIns="91440" tIns="45720" rIns="91440" bIns="45720">
            <a:spAutoFit/>
          </a:bodyPr>
          <a:lstStyle/>
          <a:p>
            <a:pPr algn="ctr" rtl="1"/>
            <a:endParaRPr lang="en-US" sz="5400" dirty="0" smtClean="0">
              <a:solidFill>
                <a:schemeClr val="accent2"/>
              </a:solidFill>
            </a:endParaRPr>
          </a:p>
          <a:p>
            <a:pPr algn="ct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0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النسج الضامة </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Connective tissue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2285733" y="0"/>
            <a:ext cx="6401067" cy="1754326"/>
          </a:xfrm>
          <a:prstGeom prst="rect">
            <a:avLst/>
          </a:prstGeom>
          <a:noFill/>
          <a:effectLst>
            <a:glow rad="228600">
              <a:schemeClr val="accent2">
                <a:satMod val="175000"/>
                <a:alpha val="40000"/>
              </a:schemeClr>
            </a:glow>
          </a:effectLst>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endParaRPr lang="en-US" sz="3600" dirty="0" smtClean="0">
              <a:solidFill>
                <a:schemeClr val="accent2"/>
              </a:solidFill>
            </a:endParaRPr>
          </a:p>
          <a:p>
            <a:pPr algn="just" rtl="1"/>
            <a:endParaRPr lang="en-US" sz="3600" dirty="0" smtClean="0">
              <a:solidFill>
                <a:schemeClr val="accent2"/>
              </a:solidFill>
            </a:endParaRPr>
          </a:p>
          <a:p>
            <a:pPr algn="just" rtl="1"/>
            <a:r>
              <a:rPr lang="ar-IQ" sz="3600" dirty="0" smtClean="0">
                <a:solidFill>
                  <a:schemeClr val="accent2"/>
                </a:solidFill>
              </a:rPr>
              <a:t>النسيج العصبي  </a:t>
            </a:r>
            <a:endParaRPr lang="en-US" sz="3600" dirty="0" smtClean="0">
              <a:solidFill>
                <a:schemeClr val="accent2"/>
              </a:solidFill>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ctr" rtl="1">
              <a:buNone/>
            </a:pPr>
            <a:r>
              <a:rPr lang="ar-IQ" b="1" dirty="0" smtClean="0"/>
              <a:t>النسيج العصبي </a:t>
            </a:r>
            <a:r>
              <a:rPr lang="en-US" b="1" dirty="0" smtClean="0"/>
              <a:t>Nervous tissue</a:t>
            </a:r>
            <a:endParaRPr lang="en-US" dirty="0" smtClean="0"/>
          </a:p>
          <a:p>
            <a:pPr algn="just" rtl="1">
              <a:buNone/>
            </a:pPr>
            <a:r>
              <a:rPr lang="ar-IQ" dirty="0" smtClean="0"/>
              <a:t>النسيج العصبي هو نسيج يعمل على استلام الحوافز من المحيط وتحويلها الى حوافز عصبية </a:t>
            </a:r>
            <a:r>
              <a:rPr lang="en-US" dirty="0" smtClean="0"/>
              <a:t>nervous impulses</a:t>
            </a:r>
            <a:r>
              <a:rPr lang="ar-IQ" dirty="0" smtClean="0"/>
              <a:t> تنقل الى اجزاء الجسم المختلفة لاحداث رد فعل او اجابة .</a:t>
            </a:r>
            <a:endParaRPr lang="en-US" dirty="0" smtClean="0"/>
          </a:p>
          <a:p>
            <a:pPr algn="just" rtl="1">
              <a:buNone/>
            </a:pPr>
            <a:r>
              <a:rPr lang="ar-IQ" dirty="0" smtClean="0"/>
              <a:t>ان الخلايا التي تنقل الايعاز العصبي تسمى بالخلايا العصبية </a:t>
            </a:r>
            <a:r>
              <a:rPr lang="en-US" dirty="0" smtClean="0"/>
              <a:t> Nerve cells (Neuron)</a:t>
            </a:r>
            <a:r>
              <a:rPr lang="ar-IQ" dirty="0" smtClean="0"/>
              <a:t>وترافق الخلايا العصبية خلايا ساندة ليس لها علاقة بنقل الايعاز تعرف بالخلايا الدبقية </a:t>
            </a:r>
            <a:r>
              <a:rPr lang="en-US" dirty="0" err="1" smtClean="0"/>
              <a:t>neuroglia</a:t>
            </a:r>
            <a:r>
              <a:rPr lang="en-US" dirty="0" smtClean="0"/>
              <a:t> </a:t>
            </a:r>
          </a:p>
          <a:p>
            <a:pPr algn="just" rtl="1">
              <a:buNone/>
            </a:pPr>
            <a:r>
              <a:rPr lang="ar-IQ" dirty="0" smtClean="0"/>
              <a:t>يقسم الجهاز العصبي تشريحيا الى :- </a:t>
            </a:r>
            <a:endParaRPr lang="en-US" dirty="0" smtClean="0"/>
          </a:p>
          <a:p>
            <a:pPr lvl="0" algn="just" rtl="1">
              <a:buNone/>
            </a:pPr>
            <a:r>
              <a:rPr lang="ar-IQ" dirty="0" smtClean="0"/>
              <a:t>جهاز عصبي مركزي </a:t>
            </a:r>
            <a:r>
              <a:rPr lang="en-US" dirty="0" smtClean="0"/>
              <a:t>Central nervous system (CNS)</a:t>
            </a:r>
            <a:r>
              <a:rPr lang="ar-IQ" dirty="0" smtClean="0"/>
              <a:t> يتكون من الدماغ والحبل الشوكي .</a:t>
            </a:r>
            <a:endParaRPr lang="en-US" dirty="0" smtClean="0"/>
          </a:p>
          <a:p>
            <a:pPr algn="just">
              <a:buNone/>
            </a:pPr>
            <a:r>
              <a:rPr lang="ar-IQ" dirty="0" smtClean="0"/>
              <a:t>جهاز عصبي محيطي </a:t>
            </a:r>
            <a:r>
              <a:rPr lang="en-US" dirty="0" smtClean="0"/>
              <a:t>Peripheral nervous system (PNS) </a:t>
            </a:r>
            <a:r>
              <a:rPr lang="ar-IQ" dirty="0" smtClean="0"/>
              <a:t> يشمل الاعصاب المحيطية والعقد العصبية , فضلا عن الجهاز العصبي الذاتي </a:t>
            </a:r>
            <a:r>
              <a:rPr lang="en-US" dirty="0" smtClean="0"/>
              <a:t>autonomic nervous system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rtl="1">
              <a:buNone/>
            </a:pPr>
            <a:r>
              <a:rPr lang="ar-IQ" b="1" dirty="0" smtClean="0"/>
              <a:t>الخلية العصبية </a:t>
            </a:r>
            <a:r>
              <a:rPr lang="en-US" b="1" dirty="0" smtClean="0"/>
              <a:t>Nervous cells</a:t>
            </a:r>
            <a:endParaRPr lang="en-US" dirty="0" smtClean="0"/>
          </a:p>
          <a:p>
            <a:pPr algn="just" rtl="1">
              <a:buNone/>
            </a:pPr>
            <a:r>
              <a:rPr lang="ar-IQ" dirty="0" smtClean="0"/>
              <a:t>تتالف الخلية العصبية من :- </a:t>
            </a:r>
            <a:endParaRPr lang="en-US" dirty="0" smtClean="0"/>
          </a:p>
          <a:p>
            <a:pPr lvl="0" algn="just" rtl="1">
              <a:buNone/>
            </a:pPr>
            <a:r>
              <a:rPr lang="ar-IQ" dirty="0" smtClean="0"/>
              <a:t>جسم الخلية </a:t>
            </a:r>
            <a:r>
              <a:rPr lang="en-US" dirty="0" smtClean="0"/>
              <a:t>(</a:t>
            </a:r>
            <a:r>
              <a:rPr lang="en-US" dirty="0" err="1" smtClean="0"/>
              <a:t>Perikaryon</a:t>
            </a:r>
            <a:r>
              <a:rPr lang="en-US" dirty="0" smtClean="0"/>
              <a:t> or Soma ) cell body</a:t>
            </a:r>
            <a:r>
              <a:rPr lang="ar-IQ" dirty="0" smtClean="0"/>
              <a:t> ويتصف بماياتي :- </a:t>
            </a:r>
            <a:endParaRPr lang="en-US" dirty="0" smtClean="0"/>
          </a:p>
          <a:p>
            <a:pPr algn="just" rtl="1">
              <a:buNone/>
            </a:pPr>
            <a:r>
              <a:rPr lang="ar-IQ" dirty="0" smtClean="0"/>
              <a:t>يختلف حجمه وشكله بين الخلايا المختلفة , النواة كبيرة  كروية الشكل ومركزية الموقع وفاتحة الصبغة اما السايتوبلازم </a:t>
            </a:r>
            <a:r>
              <a:rPr lang="en-US" dirty="0" err="1" smtClean="0"/>
              <a:t>Neuroplasm</a:t>
            </a:r>
            <a:r>
              <a:rPr lang="ar-IQ" dirty="0" smtClean="0"/>
              <a:t> يحتوي على المايتوكوندريا وجهازكولجي وحبيبات نسل </a:t>
            </a:r>
            <a:r>
              <a:rPr lang="en-US" dirty="0" err="1" smtClean="0"/>
              <a:t>Nissl</a:t>
            </a:r>
            <a:r>
              <a:rPr lang="en-US" dirty="0" smtClean="0"/>
              <a:t> granules</a:t>
            </a:r>
            <a:r>
              <a:rPr lang="ar-IQ" dirty="0" smtClean="0"/>
              <a:t>ولييفات عصبية دقيقة وقطيرات دهنية وحبيبات صباغية . علما ان حبيبات نسل عبارة عن تركز الشبكة البلازمية الداخلية الخشنة , تحتوي على بروتين نوي رايبوزي </a:t>
            </a:r>
            <a:r>
              <a:rPr lang="en-US" dirty="0" err="1" smtClean="0"/>
              <a:t>ribonucleoprotein</a:t>
            </a:r>
            <a:r>
              <a:rPr lang="en-US" dirty="0" smtClean="0"/>
              <a:t> </a:t>
            </a:r>
            <a:r>
              <a:rPr lang="ar-IQ" dirty="0" smtClean="0"/>
              <a:t>.</a:t>
            </a:r>
            <a:endParaRPr lang="en-US" dirty="0" smtClean="0"/>
          </a:p>
          <a:p>
            <a:pPr algn="just" rtl="1">
              <a:buNone/>
            </a:pPr>
            <a:r>
              <a:rPr lang="ar-IQ" dirty="0" smtClean="0"/>
              <a:t>يندر وجود جسيم مركزي </a:t>
            </a:r>
            <a:r>
              <a:rPr lang="en-US" dirty="0" err="1" smtClean="0"/>
              <a:t>Centrosomes</a:t>
            </a:r>
            <a:r>
              <a:rPr lang="ar-IQ" dirty="0" smtClean="0"/>
              <a:t> والخلية ليس لها القدرة على الانقسام الخيطي .</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lgn="just" rtl="1">
              <a:buNone/>
            </a:pPr>
            <a:r>
              <a:rPr lang="ar-IQ" dirty="0" smtClean="0"/>
              <a:t>البروزات البروتوبلازمية </a:t>
            </a:r>
            <a:r>
              <a:rPr lang="en-US" dirty="0" smtClean="0"/>
              <a:t>Protoplasmic processes</a:t>
            </a:r>
            <a:r>
              <a:rPr lang="ar-IQ" dirty="0" smtClean="0"/>
              <a:t> والتي تمتد من جسم الخلية وتكون على نوعين :- </a:t>
            </a:r>
            <a:endParaRPr lang="en-US" dirty="0" smtClean="0"/>
          </a:p>
          <a:p>
            <a:pPr lvl="0" algn="just" rtl="1">
              <a:buNone/>
            </a:pPr>
            <a:r>
              <a:rPr lang="ar-IQ" dirty="0" smtClean="0"/>
              <a:t>محور</a:t>
            </a:r>
            <a:r>
              <a:rPr lang="en-US" dirty="0" smtClean="0"/>
              <a:t>Axon </a:t>
            </a:r>
            <a:r>
              <a:rPr lang="ar-IQ" dirty="0" smtClean="0"/>
              <a:t>:-ويتصف المحور بانه منفرد وذو قطر ثابت وسطح املس ,يصل طوله الى متر واحد وينتهي الجزء البعيد منه بتفرعات تدعى بالتغصنات النهائية </a:t>
            </a:r>
            <a:r>
              <a:rPr lang="en-US" dirty="0" err="1" smtClean="0"/>
              <a:t>telodendria</a:t>
            </a:r>
            <a:r>
              <a:rPr lang="ar-IQ" dirty="0" smtClean="0"/>
              <a:t> والتي تنتهي بانتفاخات صغيرة تدعى البراعم النهائية </a:t>
            </a:r>
            <a:r>
              <a:rPr lang="en-US" dirty="0" err="1" smtClean="0"/>
              <a:t>bouton</a:t>
            </a:r>
            <a:r>
              <a:rPr lang="en-US" dirty="0" smtClean="0"/>
              <a:t> </a:t>
            </a:r>
            <a:r>
              <a:rPr lang="en-US" dirty="0" err="1" smtClean="0"/>
              <a:t>terminax</a:t>
            </a:r>
            <a:r>
              <a:rPr lang="ar-IQ" dirty="0" smtClean="0"/>
              <a:t>.تكون المنطقة التي يخرج منها المحور , بروز المحور </a:t>
            </a:r>
            <a:r>
              <a:rPr lang="en-US" dirty="0" smtClean="0"/>
              <a:t>axon hillock </a:t>
            </a:r>
            <a:r>
              <a:rPr lang="ar-IQ" dirty="0" smtClean="0"/>
              <a:t> حالية من حبيبات نسل . ان المحور يقوم بنقل الايعاز العصبي بعيدا عن جسم الخلية .</a:t>
            </a:r>
            <a:endParaRPr lang="en-US" dirty="0" smtClean="0"/>
          </a:p>
          <a:p>
            <a:pPr algn="just">
              <a:buNone/>
            </a:pPr>
            <a:r>
              <a:rPr lang="ar-IQ" dirty="0" smtClean="0"/>
              <a:t>التغصنات </a:t>
            </a:r>
            <a:r>
              <a:rPr lang="en-US" dirty="0" smtClean="0"/>
              <a:t>(</a:t>
            </a:r>
            <a:r>
              <a:rPr lang="en-US" dirty="0" err="1" smtClean="0"/>
              <a:t>dendrons</a:t>
            </a:r>
            <a:r>
              <a:rPr lang="en-US" dirty="0" smtClean="0"/>
              <a:t>)Dendrites</a:t>
            </a:r>
            <a:r>
              <a:rPr lang="ar-IQ" dirty="0" smtClean="0"/>
              <a:t> :- وتتصف بانها تكون واحدة اواكثر وقطرها يقل بالابتعاد عن جسم الخلية وسطحها يكون مكسوا باشواك تغصنية </a:t>
            </a:r>
            <a:r>
              <a:rPr lang="en-US" dirty="0" smtClean="0"/>
              <a:t> </a:t>
            </a:r>
            <a:r>
              <a:rPr lang="en-US" dirty="0" err="1" smtClean="0"/>
              <a:t>dendritic</a:t>
            </a:r>
            <a:r>
              <a:rPr lang="en-US" dirty="0" smtClean="0"/>
              <a:t> spines</a:t>
            </a:r>
            <a:r>
              <a:rPr lang="ar-IQ" dirty="0" smtClean="0"/>
              <a:t>او البراعم </a:t>
            </a:r>
            <a:r>
              <a:rPr lang="en-US" dirty="0" err="1" smtClean="0"/>
              <a:t>Gemmules</a:t>
            </a:r>
            <a:r>
              <a:rPr lang="ar-IQ" dirty="0" smtClean="0"/>
              <a:t> , تتفرع الى فروع اولية وثانوية وثالثية وتنتشر حبيبات نسل في سايتوبلازمها وهي تنقل الايعاز العصبي باتجاه جسم الخلية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rtl="1">
              <a:buNone/>
            </a:pPr>
            <a:r>
              <a:rPr lang="ar-IQ" b="1" dirty="0" smtClean="0"/>
              <a:t>انواع الخلايا العصبية </a:t>
            </a:r>
            <a:endParaRPr lang="en-US" dirty="0" smtClean="0"/>
          </a:p>
          <a:p>
            <a:pPr algn="just" rtl="1">
              <a:buNone/>
            </a:pPr>
            <a:r>
              <a:rPr lang="ar-IQ" dirty="0" smtClean="0"/>
              <a:t>تصنف الخلايا العصبية على اساس عدد بروزاتها الى ما ياتي :- </a:t>
            </a:r>
            <a:endParaRPr lang="en-US" dirty="0" smtClean="0"/>
          </a:p>
          <a:p>
            <a:pPr lvl="0" algn="just" rtl="1">
              <a:buNone/>
            </a:pPr>
            <a:r>
              <a:rPr lang="ar-IQ" dirty="0" smtClean="0"/>
              <a:t>خلية عصبية احادية القطب </a:t>
            </a:r>
            <a:r>
              <a:rPr lang="en-US" dirty="0" err="1" smtClean="0"/>
              <a:t>Unipolar</a:t>
            </a:r>
            <a:r>
              <a:rPr lang="en-US" dirty="0" smtClean="0"/>
              <a:t> neuron  </a:t>
            </a:r>
            <a:r>
              <a:rPr lang="ar-IQ" dirty="0" smtClean="0"/>
              <a:t>:- جسم الخلية بيضوي وذو بروز واحد يمثل المحور وعادة ينشا الحافز العصبي على جسم الخلية العصبية , هذه الخلايا العصبية توجد في المراحل الجنينية ونادرة الوجودفي البالغ  كما توجد في بعض الحيوانات الواطئة .</a:t>
            </a:r>
            <a:endParaRPr lang="en-US" dirty="0" smtClean="0"/>
          </a:p>
          <a:p>
            <a:pPr lvl="0" algn="just" rtl="1">
              <a:buNone/>
            </a:pPr>
            <a:r>
              <a:rPr lang="ar-IQ" dirty="0" smtClean="0"/>
              <a:t>خلية عصبية ثنائية القطب </a:t>
            </a:r>
            <a:r>
              <a:rPr lang="en-US" dirty="0" smtClean="0"/>
              <a:t>Bipolar neuron</a:t>
            </a:r>
            <a:r>
              <a:rPr lang="ar-IQ" dirty="0" smtClean="0"/>
              <a:t> :- جسم الخلية مغزلي الشكل ذو بروزين احدهما محور والاخر تغصن شجيري ينشا من القطب المعاكس .يوجد هذا النوع في شبكية العين والنسيج الظهاري الشمي .</a:t>
            </a:r>
            <a:endParaRPr lang="en-US" dirty="0" smtClean="0"/>
          </a:p>
          <a:p>
            <a:pPr lvl="0" algn="just" rtl="1">
              <a:buNone/>
            </a:pPr>
            <a:r>
              <a:rPr lang="ar-IQ" dirty="0" smtClean="0"/>
              <a:t>خلية عصبية احادية القطب الكاذب </a:t>
            </a:r>
            <a:r>
              <a:rPr lang="en-US" dirty="0" err="1" smtClean="0"/>
              <a:t>Pseudounipolarneuron</a:t>
            </a:r>
            <a:r>
              <a:rPr lang="ar-IQ" dirty="0" smtClean="0"/>
              <a:t> :- خلية عصبية ثنائية القطب يلتحم فيها البروزين السايتوبلازميين (المحور والتغصن) لمسافة قصيرة ثم يفترقا حيث يتجه احد البروزات نحو الجهاز العصبي المركزي (يعمل كمحور ) والاخر يتجه محيطيا (يعمل كتغصن).توجد في العقد العصبية الشوكية .</a:t>
            </a:r>
            <a:endParaRPr lang="en-US" dirty="0" smtClean="0"/>
          </a:p>
          <a:p>
            <a:pPr lvl="0" algn="just" rtl="1">
              <a:buNone/>
            </a:pPr>
            <a:r>
              <a:rPr lang="ar-IQ" dirty="0" smtClean="0"/>
              <a:t>خلية عصبية متعددة الاقطاب </a:t>
            </a:r>
            <a:r>
              <a:rPr lang="en-US" dirty="0" err="1" smtClean="0"/>
              <a:t>Multipolar</a:t>
            </a:r>
            <a:r>
              <a:rPr lang="en-US" dirty="0" smtClean="0"/>
              <a:t> neuron</a:t>
            </a:r>
            <a:r>
              <a:rPr lang="ar-IQ" dirty="0" smtClean="0"/>
              <a:t>:- جسم الخلية ذو شكل يختلف حسب عدد البروزات الخارجة منه, وموقعها لهذه الخلية اكثر من بروزين واطولها المحور , تكون اكثر الانواع انتشارا حيث توجد في الدماغ والحبل الشوكي والعقد العصبية الذاتية .</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rtl="1">
              <a:buNone/>
            </a:pPr>
            <a:r>
              <a:rPr lang="ar-IQ" b="1" dirty="0" smtClean="0"/>
              <a:t>انواع الالياف العصبية </a:t>
            </a:r>
            <a:r>
              <a:rPr lang="en-US" b="1" dirty="0" smtClean="0"/>
              <a:t>Nerve fibers</a:t>
            </a:r>
            <a:endParaRPr lang="en-US" dirty="0" smtClean="0"/>
          </a:p>
          <a:p>
            <a:pPr algn="just" rtl="1">
              <a:buNone/>
            </a:pPr>
            <a:r>
              <a:rPr lang="ar-IQ" dirty="0" smtClean="0"/>
              <a:t>وهي كل بروز طويل سواء كان محورا او تغصنا . وتصنف هذه الالياف الى نوعين هما :-</a:t>
            </a:r>
            <a:endParaRPr lang="en-US" dirty="0" smtClean="0"/>
          </a:p>
          <a:p>
            <a:pPr lvl="0" algn="just" rtl="1">
              <a:buNone/>
            </a:pPr>
            <a:r>
              <a:rPr lang="ar-IQ" dirty="0" smtClean="0"/>
              <a:t>الالياف العصبية النخاعية او النخاعينية </a:t>
            </a:r>
            <a:r>
              <a:rPr lang="en-US" dirty="0" err="1" smtClean="0"/>
              <a:t>Myelinated</a:t>
            </a:r>
            <a:r>
              <a:rPr lang="en-US" dirty="0" smtClean="0"/>
              <a:t> or </a:t>
            </a:r>
            <a:r>
              <a:rPr lang="en-US" dirty="0" err="1" smtClean="0"/>
              <a:t>medullated</a:t>
            </a:r>
            <a:r>
              <a:rPr lang="en-US" dirty="0" smtClean="0"/>
              <a:t> nerve fibers </a:t>
            </a:r>
            <a:r>
              <a:rPr lang="ar-IQ" dirty="0" smtClean="0"/>
              <a:t>.</a:t>
            </a:r>
            <a:endParaRPr lang="en-US" dirty="0" smtClean="0"/>
          </a:p>
          <a:p>
            <a:pPr lvl="0" algn="just" rtl="1">
              <a:buNone/>
            </a:pPr>
            <a:r>
              <a:rPr lang="ar-IQ" dirty="0" smtClean="0"/>
              <a:t>الالباف العصبية غير النخاعية او غير النخاعينية </a:t>
            </a:r>
            <a:r>
              <a:rPr lang="en-US" dirty="0" err="1" smtClean="0"/>
              <a:t>Unmyelinated</a:t>
            </a:r>
            <a:r>
              <a:rPr lang="en-US" dirty="0" smtClean="0"/>
              <a:t> or non-</a:t>
            </a:r>
            <a:r>
              <a:rPr lang="en-US" dirty="0" err="1" smtClean="0"/>
              <a:t>medullated</a:t>
            </a:r>
            <a:r>
              <a:rPr lang="en-US" dirty="0" smtClean="0"/>
              <a:t> nerve fibers </a:t>
            </a:r>
            <a:r>
              <a:rPr lang="ar-IQ" dirty="0" smtClean="0"/>
              <a:t>.</a:t>
            </a:r>
            <a:endParaRPr lang="en-US" dirty="0" smtClean="0"/>
          </a:p>
          <a:p>
            <a:pPr algn="just" rtl="1">
              <a:buNone/>
            </a:pPr>
            <a:r>
              <a:rPr lang="ar-IQ" b="1" dirty="0" smtClean="0"/>
              <a:t>الالياف العصبية النخاعية </a:t>
            </a:r>
            <a:endParaRPr lang="en-US" dirty="0" smtClean="0"/>
          </a:p>
          <a:p>
            <a:pPr algn="just" rtl="1">
              <a:buNone/>
            </a:pPr>
            <a:r>
              <a:rPr lang="ar-IQ" dirty="0" smtClean="0"/>
              <a:t>يتالف هذا النوع من :</a:t>
            </a:r>
            <a:endParaRPr lang="en-US" dirty="0" smtClean="0"/>
          </a:p>
          <a:p>
            <a:pPr lvl="0" algn="just" rtl="1">
              <a:buNone/>
            </a:pPr>
            <a:r>
              <a:rPr lang="ar-IQ" dirty="0" smtClean="0"/>
              <a:t>لب مركزي </a:t>
            </a:r>
            <a:r>
              <a:rPr lang="en-US" dirty="0" smtClean="0"/>
              <a:t>Central core</a:t>
            </a:r>
            <a:r>
              <a:rPr lang="ar-IQ" dirty="0" smtClean="0"/>
              <a:t> ممثل باسطوانة محورية </a:t>
            </a:r>
            <a:r>
              <a:rPr lang="en-US" dirty="0" smtClean="0"/>
              <a:t>Axis cylinder</a:t>
            </a:r>
            <a:r>
              <a:rPr lang="ar-IQ" dirty="0" smtClean="0"/>
              <a:t> هي المحور .</a:t>
            </a:r>
            <a:endParaRPr lang="en-US" dirty="0" smtClean="0"/>
          </a:p>
          <a:p>
            <a:pPr lvl="0" algn="just" rtl="1">
              <a:buNone/>
            </a:pPr>
            <a:r>
              <a:rPr lang="ar-IQ" dirty="0" smtClean="0"/>
              <a:t>يحاط الب بغلاف دهني ابيض </a:t>
            </a:r>
            <a:r>
              <a:rPr lang="en-US" dirty="0" smtClean="0"/>
              <a:t>White fatty sheath</a:t>
            </a:r>
            <a:r>
              <a:rPr lang="ar-IQ" dirty="0" smtClean="0"/>
              <a:t>( غمد النخاعين </a:t>
            </a:r>
            <a:r>
              <a:rPr lang="en-US" dirty="0" smtClean="0"/>
              <a:t>Myelin sheath</a:t>
            </a:r>
            <a:r>
              <a:rPr lang="ar-IQ" dirty="0" smtClean="0"/>
              <a:t>) يتالف من طبقات ملتفة دائريا حول المحورالمركزي .</a:t>
            </a:r>
            <a:endParaRPr lang="en-US" dirty="0" smtClean="0"/>
          </a:p>
          <a:p>
            <a:pPr algn="just">
              <a:buNone/>
            </a:pPr>
            <a:r>
              <a:rPr lang="ar-IQ" dirty="0" smtClean="0"/>
              <a:t>ينشا الغلاف الدهني من الغشاء البلازمي لخلية شوان </a:t>
            </a:r>
            <a:r>
              <a:rPr lang="en-US" dirty="0" err="1" smtClean="0"/>
              <a:t>Schwanns</a:t>
            </a:r>
            <a:r>
              <a:rPr lang="en-US" dirty="0" smtClean="0"/>
              <a:t> cells</a:t>
            </a:r>
            <a:r>
              <a:rPr lang="ar-IQ" dirty="0" smtClean="0"/>
              <a:t> , وما يبقى من الغشاء يكون غلافا اخر يحيط بغمد النخاعين يدعى بغمد شوان </a:t>
            </a:r>
            <a:r>
              <a:rPr lang="en-US" dirty="0" smtClean="0"/>
              <a:t>Sheath of Schwann </a:t>
            </a:r>
            <a:r>
              <a:rPr lang="ar-IQ" dirty="0" smtClean="0"/>
              <a:t>او الغشاء العصبي </a:t>
            </a:r>
            <a:r>
              <a:rPr lang="en-US" dirty="0" err="1" smtClean="0"/>
              <a:t>Neurolemma</a:t>
            </a:r>
            <a:r>
              <a:rPr lang="ar-IQ"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1447800" y="1600200"/>
            <a:ext cx="7410450" cy="16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83</TotalTime>
  <Words>1198</Words>
  <Application>Microsoft Office PowerPoint</Application>
  <PresentationFormat>On-screen Show (4:3)</PresentationFormat>
  <Paragraphs>55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ؤ</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ssc</dc:creator>
  <cp:lastModifiedBy>ssc</cp:lastModifiedBy>
  <cp:revision>9</cp:revision>
  <dcterms:created xsi:type="dcterms:W3CDTF">2014-12-02T09:52:28Z</dcterms:created>
  <dcterms:modified xsi:type="dcterms:W3CDTF">2016-12-04T19:16:51Z</dcterms:modified>
</cp:coreProperties>
</file>